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70" r:id="rId8"/>
    <p:sldId id="261" r:id="rId9"/>
    <p:sldId id="262" r:id="rId10"/>
    <p:sldId id="263" r:id="rId11"/>
    <p:sldId id="264" r:id="rId12"/>
    <p:sldId id="265" r:id="rId13"/>
    <p:sldId id="268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9439-38E2-40F6-91BC-80CBFEFF147E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7FFC2-ED07-48A4-A077-74BFFDBF3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9439-38E2-40F6-91BC-80CBFEFF147E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7FFC2-ED07-48A4-A077-74BFFDBF3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9439-38E2-40F6-91BC-80CBFEFF147E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7FFC2-ED07-48A4-A077-74BFFDBF3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9439-38E2-40F6-91BC-80CBFEFF147E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7FFC2-ED07-48A4-A077-74BFFDBF3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9439-38E2-40F6-91BC-80CBFEFF147E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7FFC2-ED07-48A4-A077-74BFFDBF3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9439-38E2-40F6-91BC-80CBFEFF147E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7FFC2-ED07-48A4-A077-74BFFDBF3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9439-38E2-40F6-91BC-80CBFEFF147E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7FFC2-ED07-48A4-A077-74BFFDBF3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9439-38E2-40F6-91BC-80CBFEFF147E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7FFC2-ED07-48A4-A077-74BFFDBF3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9439-38E2-40F6-91BC-80CBFEFF147E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7FFC2-ED07-48A4-A077-74BFFDBF3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9439-38E2-40F6-91BC-80CBFEFF147E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7FFC2-ED07-48A4-A077-74BFFDBF3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9439-38E2-40F6-91BC-80CBFEFF147E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7FFC2-ED07-48A4-A077-74BFFDBF39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A9439-38E2-40F6-91BC-80CBFEFF147E}" type="datetimeFigureOut">
              <a:rPr lang="en-US" smtClean="0"/>
              <a:t>10/16/2008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7FFC2-ED07-48A4-A077-74BFFDBF39C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AoA</a:t>
            </a:r>
            <a:r>
              <a:rPr lang="en-US" dirty="0" smtClean="0"/>
              <a:t>: Functions to Forms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Team UGS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Form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Function: </a:t>
            </a:r>
          </a:p>
          <a:p>
            <a:pPr lvl="1"/>
            <a:r>
              <a:rPr lang="en-US" dirty="0" smtClean="0"/>
              <a:t>Detect and Alert of Intrusion</a:t>
            </a:r>
          </a:p>
          <a:p>
            <a:r>
              <a:rPr lang="en-US" dirty="0" smtClean="0"/>
              <a:t>Forms:</a:t>
            </a:r>
          </a:p>
          <a:p>
            <a:pPr lvl="1"/>
            <a:r>
              <a:rPr lang="en-US" b="1" u="sng" dirty="0" smtClean="0">
                <a:solidFill>
                  <a:srgbClr val="00B050"/>
                </a:solidFill>
              </a:rPr>
              <a:t>Ground Sensors</a:t>
            </a:r>
          </a:p>
          <a:p>
            <a:pPr lvl="1"/>
            <a:r>
              <a:rPr lang="en-US" dirty="0" smtClean="0"/>
              <a:t>Cameras</a:t>
            </a:r>
          </a:p>
          <a:p>
            <a:pPr lvl="1"/>
            <a:r>
              <a:rPr lang="en-US" dirty="0" smtClean="0"/>
              <a:t>Personnel</a:t>
            </a:r>
          </a:p>
          <a:p>
            <a:pPr lvl="1"/>
            <a:r>
              <a:rPr lang="en-US" dirty="0" smtClean="0"/>
              <a:t>Animals</a:t>
            </a:r>
          </a:p>
          <a:p>
            <a:pPr lvl="1"/>
            <a:r>
              <a:rPr lang="en-US" dirty="0" smtClean="0"/>
              <a:t>Satellites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Form Selection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2286000"/>
          <a:ext cx="8458200" cy="2639175"/>
        </p:xfrm>
        <a:graphic>
          <a:graphicData uri="http://schemas.openxmlformats.org/drawingml/2006/table">
            <a:tbl>
              <a:tblPr/>
              <a:tblGrid>
                <a:gridCol w="965692"/>
                <a:gridCol w="974089"/>
                <a:gridCol w="1580796"/>
                <a:gridCol w="1293188"/>
                <a:gridCol w="722168"/>
                <a:gridCol w="1007680"/>
                <a:gridCol w="1477927"/>
                <a:gridCol w="436660"/>
              </a:tblGrid>
              <a:tr h="6482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FORM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COST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DETECTION EFFECTIVENESS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ALERT EFFECTIVENESS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RELIABILITY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COVERAGE AREA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STAKEHOLDER INTEREST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SCORE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 Sensors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Cameras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Personnel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Animals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Satellites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5: Best, 1: Worst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5410200"/>
            <a:ext cx="8145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NOTE: It is of the sponsor and stakeholders interest to research Ground Sensors over </a:t>
            </a:r>
          </a:p>
          <a:p>
            <a:r>
              <a:rPr lang="en-US" dirty="0" smtClean="0"/>
              <a:t>other potential solutions for intrusion detection and notification.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828800"/>
            <a:ext cx="3801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Function: Detect and Alert of Intrusion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Form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Function</a:t>
            </a:r>
          </a:p>
          <a:p>
            <a:pPr lvl="1"/>
            <a:r>
              <a:rPr lang="en-US" dirty="0" smtClean="0"/>
              <a:t>Detect Personnel with ground sensors</a:t>
            </a:r>
          </a:p>
          <a:p>
            <a:r>
              <a:rPr lang="en-US" dirty="0" smtClean="0"/>
              <a:t>Forms</a:t>
            </a:r>
          </a:p>
          <a:p>
            <a:pPr lvl="1"/>
            <a:r>
              <a:rPr lang="en-US" b="1" u="sng" dirty="0" smtClean="0">
                <a:solidFill>
                  <a:srgbClr val="00B050"/>
                </a:solidFill>
              </a:rPr>
              <a:t>Passive Infrared Sensor (Thermal)</a:t>
            </a:r>
          </a:p>
          <a:p>
            <a:pPr lvl="1"/>
            <a:r>
              <a:rPr lang="en-US" dirty="0" smtClean="0"/>
              <a:t>Radar Sensor (RF)</a:t>
            </a:r>
          </a:p>
          <a:p>
            <a:pPr lvl="1"/>
            <a:r>
              <a:rPr lang="en-US" b="1" u="sng" dirty="0" smtClean="0">
                <a:solidFill>
                  <a:srgbClr val="00B050"/>
                </a:solidFill>
              </a:rPr>
              <a:t>Acoustic Sensor</a:t>
            </a:r>
          </a:p>
          <a:p>
            <a:pPr lvl="1"/>
            <a:r>
              <a:rPr lang="en-US" b="1" u="sng" dirty="0" smtClean="0">
                <a:solidFill>
                  <a:srgbClr val="00B050"/>
                </a:solidFill>
              </a:rPr>
              <a:t>Seismic Sensor</a:t>
            </a:r>
          </a:p>
          <a:p>
            <a:pPr lvl="1"/>
            <a:r>
              <a:rPr lang="en-US" dirty="0" smtClean="0"/>
              <a:t>Trip Wire Sensor</a:t>
            </a:r>
          </a:p>
          <a:p>
            <a:pPr lvl="1"/>
            <a:r>
              <a:rPr lang="en-US" dirty="0" smtClean="0"/>
              <a:t>Magnetic Sensor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Form Selection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2286000"/>
          <a:ext cx="8458200" cy="2970988"/>
        </p:xfrm>
        <a:graphic>
          <a:graphicData uri="http://schemas.openxmlformats.org/drawingml/2006/table">
            <a:tbl>
              <a:tblPr/>
              <a:tblGrid>
                <a:gridCol w="965692"/>
                <a:gridCol w="974089"/>
                <a:gridCol w="1580796"/>
                <a:gridCol w="1293188"/>
                <a:gridCol w="722168"/>
                <a:gridCol w="1007680"/>
                <a:gridCol w="1477927"/>
                <a:gridCol w="436660"/>
              </a:tblGrid>
              <a:tr h="6482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FORM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COST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DETECTION EFFECTIVENESS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RANGE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RELIABILITY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POWER CONSUMPTION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STAKEHOLDER INTEREST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SCORE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PIR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Radar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Acoustic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Seismic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Trip</a:t>
                      </a:r>
                      <a:r>
                        <a:rPr lang="en-US" sz="105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wire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Magnetic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5: Best, 1: Worst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1828800"/>
            <a:ext cx="4677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Function: Detect Personnel with ground sensors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Form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Function</a:t>
            </a:r>
          </a:p>
          <a:p>
            <a:pPr lvl="1"/>
            <a:r>
              <a:rPr lang="en-US" dirty="0" smtClean="0"/>
              <a:t>Detect Vehicles with ground sensors</a:t>
            </a:r>
          </a:p>
          <a:p>
            <a:r>
              <a:rPr lang="en-US" dirty="0" smtClean="0"/>
              <a:t>Forms</a:t>
            </a:r>
          </a:p>
          <a:p>
            <a:pPr lvl="1"/>
            <a:r>
              <a:rPr lang="en-US" b="1" u="sng" dirty="0" smtClean="0">
                <a:solidFill>
                  <a:srgbClr val="00B050"/>
                </a:solidFill>
              </a:rPr>
              <a:t>Passive Infrared Sensor (Thermal)</a:t>
            </a:r>
          </a:p>
          <a:p>
            <a:pPr lvl="1"/>
            <a:r>
              <a:rPr lang="en-US" dirty="0" smtClean="0"/>
              <a:t>Radar Sensor (RF)</a:t>
            </a:r>
          </a:p>
          <a:p>
            <a:pPr lvl="1"/>
            <a:r>
              <a:rPr lang="en-US" b="1" u="sng" dirty="0" smtClean="0">
                <a:solidFill>
                  <a:srgbClr val="00B050"/>
                </a:solidFill>
              </a:rPr>
              <a:t>Acoustic Sensor</a:t>
            </a:r>
          </a:p>
          <a:p>
            <a:pPr lvl="1"/>
            <a:r>
              <a:rPr lang="en-US" b="1" u="sng" dirty="0" smtClean="0">
                <a:solidFill>
                  <a:srgbClr val="00B050"/>
                </a:solidFill>
              </a:rPr>
              <a:t>Seismic Sensor</a:t>
            </a:r>
          </a:p>
          <a:p>
            <a:pPr lvl="1"/>
            <a:r>
              <a:rPr lang="en-US" dirty="0" smtClean="0"/>
              <a:t>Trip Wire Sensor</a:t>
            </a:r>
          </a:p>
          <a:p>
            <a:pPr lvl="1"/>
            <a:r>
              <a:rPr lang="en-US" b="1" u="sng" dirty="0" smtClean="0">
                <a:solidFill>
                  <a:srgbClr val="00B050"/>
                </a:solidFill>
              </a:rPr>
              <a:t>Magnetic Sensor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Form Selection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2286000"/>
          <a:ext cx="8458200" cy="2970988"/>
        </p:xfrm>
        <a:graphic>
          <a:graphicData uri="http://schemas.openxmlformats.org/drawingml/2006/table">
            <a:tbl>
              <a:tblPr/>
              <a:tblGrid>
                <a:gridCol w="965692"/>
                <a:gridCol w="974089"/>
                <a:gridCol w="1580796"/>
                <a:gridCol w="1293188"/>
                <a:gridCol w="722168"/>
                <a:gridCol w="1007680"/>
                <a:gridCol w="1477927"/>
                <a:gridCol w="436660"/>
              </a:tblGrid>
              <a:tr h="6482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FORM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COST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DETECTION EFFECTIVENESS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RANGE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RELIABILITY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POWER CONSUMPTION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STAKEHOLDER INTEREST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SCORE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PIR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Radar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Acoustic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Seismic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Trip</a:t>
                      </a:r>
                      <a:r>
                        <a:rPr lang="en-US" sz="105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wire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Magnetic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5: Best, 1: Worst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1828800"/>
            <a:ext cx="4406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Function: Detect vehicle with ground sensors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Alert </a:t>
            </a:r>
            <a:r>
              <a:rPr lang="en-US" dirty="0" err="1" smtClean="0"/>
              <a:t>Comms</a:t>
            </a:r>
            <a:r>
              <a:rPr lang="en-US" dirty="0" smtClean="0"/>
              <a:t> Form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Function</a:t>
            </a:r>
          </a:p>
          <a:p>
            <a:pPr lvl="1"/>
            <a:r>
              <a:rPr lang="en-US" dirty="0" smtClean="0"/>
              <a:t>Alert Users of Intrusion with ground sensors</a:t>
            </a:r>
          </a:p>
          <a:p>
            <a:r>
              <a:rPr lang="en-US" dirty="0" smtClean="0"/>
              <a:t>Forms</a:t>
            </a:r>
          </a:p>
          <a:p>
            <a:pPr lvl="1"/>
            <a:r>
              <a:rPr lang="en-US" dirty="0" smtClean="0"/>
              <a:t>Hardwired </a:t>
            </a:r>
            <a:r>
              <a:rPr lang="en-US" dirty="0" err="1" smtClean="0"/>
              <a:t>Comms</a:t>
            </a:r>
            <a:endParaRPr lang="en-US" dirty="0" smtClean="0"/>
          </a:p>
          <a:p>
            <a:pPr lvl="1"/>
            <a:r>
              <a:rPr lang="en-US" dirty="0" smtClean="0"/>
              <a:t>Satellite RF </a:t>
            </a:r>
            <a:r>
              <a:rPr lang="en-US" dirty="0" err="1" smtClean="0"/>
              <a:t>Comms</a:t>
            </a:r>
            <a:endParaRPr lang="en-US" dirty="0" smtClean="0"/>
          </a:p>
          <a:p>
            <a:pPr lvl="1"/>
            <a:r>
              <a:rPr lang="en-US" dirty="0" smtClean="0"/>
              <a:t>Cellular RF </a:t>
            </a:r>
            <a:r>
              <a:rPr lang="en-US" dirty="0" err="1" smtClean="0"/>
              <a:t>Comms</a:t>
            </a:r>
            <a:endParaRPr lang="en-US" dirty="0" smtClean="0"/>
          </a:p>
          <a:p>
            <a:pPr lvl="1"/>
            <a:r>
              <a:rPr lang="en-US" dirty="0" smtClean="0"/>
              <a:t>900Mhz RF </a:t>
            </a:r>
            <a:r>
              <a:rPr lang="en-US" dirty="0" err="1" smtClean="0"/>
              <a:t>Comms</a:t>
            </a:r>
            <a:endParaRPr lang="en-US" dirty="0" smtClean="0"/>
          </a:p>
          <a:p>
            <a:pPr lvl="1"/>
            <a:r>
              <a:rPr lang="en-US" b="1" u="sng" dirty="0" err="1" smtClean="0">
                <a:solidFill>
                  <a:srgbClr val="00B050"/>
                </a:solidFill>
              </a:rPr>
              <a:t>Wi-fi</a:t>
            </a:r>
            <a:r>
              <a:rPr lang="en-US" b="1" u="sng" dirty="0" smtClean="0">
                <a:solidFill>
                  <a:srgbClr val="00B050"/>
                </a:solidFill>
              </a:rPr>
              <a:t> RF </a:t>
            </a:r>
            <a:r>
              <a:rPr lang="en-US" b="1" u="sng" dirty="0" err="1" smtClean="0">
                <a:solidFill>
                  <a:srgbClr val="00B050"/>
                </a:solidFill>
              </a:rPr>
              <a:t>Comms</a:t>
            </a:r>
            <a:endParaRPr lang="en-US" b="1" u="sng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/>
              <a:t>Laser </a:t>
            </a:r>
            <a:r>
              <a:rPr lang="en-US" dirty="0" err="1" smtClean="0"/>
              <a:t>Comms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Alert </a:t>
            </a:r>
            <a:r>
              <a:rPr lang="en-US" dirty="0" err="1" smtClean="0"/>
              <a:t>Comms</a:t>
            </a:r>
            <a:r>
              <a:rPr lang="en-US" dirty="0" smtClean="0"/>
              <a:t> Form Selection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2286000"/>
          <a:ext cx="8458200" cy="2970988"/>
        </p:xfrm>
        <a:graphic>
          <a:graphicData uri="http://schemas.openxmlformats.org/drawingml/2006/table">
            <a:tbl>
              <a:tblPr/>
              <a:tblGrid>
                <a:gridCol w="965692"/>
                <a:gridCol w="974089"/>
                <a:gridCol w="1580796"/>
                <a:gridCol w="1293188"/>
                <a:gridCol w="722168"/>
                <a:gridCol w="1007680"/>
                <a:gridCol w="1477927"/>
                <a:gridCol w="436660"/>
              </a:tblGrid>
              <a:tr h="6482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FORM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COST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PHYS.</a:t>
                      </a:r>
                      <a:r>
                        <a:rPr lang="en-US" sz="105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FOOTPRINT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POWER CONSUMPTION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RELIABILITY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RANGE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STAKEHOLDER INTEREST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SCORE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Hardwired</a:t>
                      </a:r>
                      <a:r>
                        <a:rPr lang="en-US" sz="105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Satellite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Cellular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Wi-Fi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900 </a:t>
                      </a:r>
                      <a:r>
                        <a:rPr lang="en-US" sz="105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Mhz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RF 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Laser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40" marR="4540" marT="454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18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5: Best, 1: Worst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40" marR="4540" marT="45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1828800"/>
            <a:ext cx="5213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Function: Alert users of intrusion with ground sensors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Form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Function</a:t>
            </a:r>
          </a:p>
          <a:p>
            <a:pPr lvl="1"/>
            <a:r>
              <a:rPr lang="en-US" dirty="0" smtClean="0"/>
              <a:t>Provide autonomous power to ground sensor</a:t>
            </a:r>
          </a:p>
          <a:p>
            <a:r>
              <a:rPr lang="en-US" dirty="0" smtClean="0"/>
              <a:t>Forms</a:t>
            </a:r>
          </a:p>
          <a:p>
            <a:pPr lvl="1"/>
            <a:r>
              <a:rPr lang="en-US" b="1" u="sng" dirty="0" smtClean="0">
                <a:solidFill>
                  <a:srgbClr val="00B050"/>
                </a:solidFill>
              </a:rPr>
              <a:t>Batteries</a:t>
            </a:r>
          </a:p>
          <a:p>
            <a:pPr lvl="1"/>
            <a:r>
              <a:rPr lang="en-US" b="1" u="sng" dirty="0" smtClean="0">
                <a:solidFill>
                  <a:srgbClr val="00B050"/>
                </a:solidFill>
              </a:rPr>
              <a:t>Solar</a:t>
            </a:r>
          </a:p>
          <a:p>
            <a:pPr lvl="1"/>
            <a:r>
              <a:rPr lang="en-US" dirty="0" smtClean="0"/>
              <a:t>Wind</a:t>
            </a:r>
          </a:p>
          <a:p>
            <a:pPr lvl="1"/>
            <a:r>
              <a:rPr lang="en-US" dirty="0" smtClean="0"/>
              <a:t>Hardwired AC</a:t>
            </a:r>
          </a:p>
          <a:p>
            <a:r>
              <a:rPr lang="en-US" dirty="0" smtClean="0"/>
              <a:t>Based on the requirement of having the sensor be self powered and maintain an operational life beyond 60 days, the only viable form is battery power coupled with a replenishing solar cell. Other forms do not meet the interests of the stakeholders with today's available technology.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UGS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Based on the top level functions and requirements, the forms selected are:</a:t>
            </a:r>
          </a:p>
          <a:p>
            <a:pPr lvl="1"/>
            <a:r>
              <a:rPr lang="en-US" sz="2400" dirty="0" smtClean="0"/>
              <a:t>Ground Sensor (Detect Intrusion)</a:t>
            </a:r>
          </a:p>
          <a:p>
            <a:pPr lvl="1"/>
            <a:r>
              <a:rPr lang="en-US" sz="2400" dirty="0" smtClean="0"/>
              <a:t>PIR, Vibration, Acoustic, Magnetic Sensors (Detect personnel and vehicles)</a:t>
            </a:r>
          </a:p>
          <a:p>
            <a:pPr lvl="1"/>
            <a:r>
              <a:rPr lang="en-US" sz="2400" dirty="0" smtClean="0"/>
              <a:t>Wi-Fi </a:t>
            </a:r>
            <a:r>
              <a:rPr lang="en-US" sz="2400" dirty="0" err="1" smtClean="0"/>
              <a:t>comms</a:t>
            </a:r>
            <a:r>
              <a:rPr lang="en-US" sz="2400" dirty="0" smtClean="0"/>
              <a:t> (Alert of Intrusion) </a:t>
            </a:r>
          </a:p>
          <a:p>
            <a:pPr lvl="1"/>
            <a:endParaRPr lang="en-US" sz="2400" dirty="0"/>
          </a:p>
          <a:p>
            <a:r>
              <a:rPr lang="en-US" sz="2400" dirty="0" smtClean="0"/>
              <a:t>Once the top level forms were selected then additional form to function mapping was completed. </a:t>
            </a:r>
            <a:endParaRPr lang="en-US" sz="2400" dirty="0" smtClean="0"/>
          </a:p>
          <a:p>
            <a:r>
              <a:rPr lang="en-US" sz="2400" dirty="0" smtClean="0"/>
              <a:t>The final step will be to map specific forms to each function and do another </a:t>
            </a:r>
            <a:r>
              <a:rPr lang="en-US" sz="2400" dirty="0" err="1" smtClean="0"/>
              <a:t>AoA</a:t>
            </a:r>
            <a:r>
              <a:rPr lang="en-US" sz="2400" dirty="0" smtClean="0"/>
              <a:t> based on specific requirements.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Mapping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209800"/>
            <a:ext cx="87452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following charts are the </a:t>
            </a:r>
            <a:r>
              <a:rPr lang="en-US" dirty="0" smtClean="0"/>
              <a:t>initial form mapping </a:t>
            </a:r>
            <a:r>
              <a:rPr lang="en-US" dirty="0" smtClean="0"/>
              <a:t>to the functions of the system</a:t>
            </a:r>
          </a:p>
          <a:p>
            <a:r>
              <a:rPr lang="en-US" dirty="0" smtClean="0"/>
              <a:t>These basic </a:t>
            </a:r>
            <a:r>
              <a:rPr lang="en-US" dirty="0" smtClean="0"/>
              <a:t>form placeholders </a:t>
            </a:r>
            <a:r>
              <a:rPr lang="en-US" dirty="0" smtClean="0"/>
              <a:t>will then be determined in the hardware design phases.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example – Processor System – Mote CPU would be the Mica2Dot Mote by Crossbow</a:t>
            </a:r>
          </a:p>
          <a:p>
            <a:r>
              <a:rPr lang="en-US" dirty="0" smtClean="0"/>
              <a:t>Technologies.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057400" y="4495800"/>
            <a:ext cx="1371600" cy="381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Process System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57400" y="48768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Mote CPU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733800" y="4572000"/>
            <a:ext cx="1600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486400" y="4495800"/>
            <a:ext cx="1371600" cy="381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Process System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0" y="48768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Mote CPU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0" y="5105400"/>
            <a:ext cx="1371600" cy="228600"/>
          </a:xfrm>
          <a:prstGeom prst="roundRect">
            <a:avLst/>
          </a:prstGeom>
          <a:solidFill>
            <a:srgbClr val="37D737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Mica2Dot Mote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914400" y="4953000"/>
            <a:ext cx="10668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3400" y="5334000"/>
            <a:ext cx="673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Form</a:t>
            </a:r>
            <a:endParaRPr lang="en-US" dirty="0"/>
          </a:p>
        </p:txBody>
      </p:sp>
      <p:cxnSp>
        <p:nvCxnSpPr>
          <p:cNvPr id="15" name="Straight Arrow Connector 14"/>
          <p:cNvCxnSpPr>
            <a:endCxn id="10" idx="3"/>
          </p:cNvCxnSpPr>
          <p:nvPr/>
        </p:nvCxnSpPr>
        <p:spPr>
          <a:xfrm rot="10800000">
            <a:off x="6858000" y="5219700"/>
            <a:ext cx="990600" cy="723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562600" y="5943600"/>
            <a:ext cx="3418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Specified Form/Hardware Solution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438400" y="381000"/>
            <a:ext cx="3839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Sensor Component Hardware Mapping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3581400" y="1676400"/>
            <a:ext cx="1371600" cy="381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SENSOR COMPONENT</a:t>
            </a:r>
            <a:endParaRPr lang="en-US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76200" y="2667000"/>
            <a:ext cx="1371600" cy="381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Processor System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752600" y="2667000"/>
            <a:ext cx="1371600" cy="381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Sensor System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581400" y="2667000"/>
            <a:ext cx="1371600" cy="381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Wi-Fi Communications </a:t>
            </a:r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System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162800" y="2667000"/>
            <a:ext cx="1371600" cy="381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Location System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10200" y="2667000"/>
            <a:ext cx="1371600" cy="381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Power System</a:t>
            </a:r>
          </a:p>
        </p:txBody>
      </p:sp>
      <p:cxnSp>
        <p:nvCxnSpPr>
          <p:cNvPr id="36" name="Elbow Connector 35"/>
          <p:cNvCxnSpPr>
            <a:stCxn id="30" idx="2"/>
            <a:endCxn id="31" idx="0"/>
          </p:cNvCxnSpPr>
          <p:nvPr/>
        </p:nvCxnSpPr>
        <p:spPr>
          <a:xfrm rot="5400000">
            <a:off x="2209800" y="609600"/>
            <a:ext cx="609600" cy="35052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30" idx="2"/>
            <a:endCxn id="32" idx="0"/>
          </p:cNvCxnSpPr>
          <p:nvPr/>
        </p:nvCxnSpPr>
        <p:spPr>
          <a:xfrm rot="5400000">
            <a:off x="3048000" y="1447800"/>
            <a:ext cx="609600" cy="18288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30" idx="2"/>
            <a:endCxn id="33" idx="0"/>
          </p:cNvCxnSpPr>
          <p:nvPr/>
        </p:nvCxnSpPr>
        <p:spPr>
          <a:xfrm rot="5400000">
            <a:off x="3962400" y="2362200"/>
            <a:ext cx="609600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30" idx="2"/>
            <a:endCxn id="35" idx="0"/>
          </p:cNvCxnSpPr>
          <p:nvPr/>
        </p:nvCxnSpPr>
        <p:spPr>
          <a:xfrm rot="16200000" flipH="1">
            <a:off x="4876800" y="1447800"/>
            <a:ext cx="609600" cy="18288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/>
          <p:cNvCxnSpPr>
            <a:stCxn id="30" idx="2"/>
            <a:endCxn id="34" idx="0"/>
          </p:cNvCxnSpPr>
          <p:nvPr/>
        </p:nvCxnSpPr>
        <p:spPr>
          <a:xfrm rot="16200000" flipH="1">
            <a:off x="5753100" y="571500"/>
            <a:ext cx="609600" cy="35814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3581400" y="914400"/>
            <a:ext cx="13716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MINUS</a:t>
            </a:r>
            <a:endParaRPr lang="en-US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2" name="Elbow Connector 41"/>
          <p:cNvCxnSpPr>
            <a:stCxn id="41" idx="2"/>
            <a:endCxn id="30" idx="0"/>
          </p:cNvCxnSpPr>
          <p:nvPr/>
        </p:nvCxnSpPr>
        <p:spPr>
          <a:xfrm rot="5400000">
            <a:off x="4076700" y="1485900"/>
            <a:ext cx="381000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1905000" y="34290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Seismic Function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905000" y="42672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Acoustic Function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905000" y="51816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Magnetic Function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905000" y="60198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Thermal Function</a:t>
            </a:r>
          </a:p>
        </p:txBody>
      </p:sp>
      <p:cxnSp>
        <p:nvCxnSpPr>
          <p:cNvPr id="47" name="Shape 46"/>
          <p:cNvCxnSpPr>
            <a:stCxn id="32" idx="2"/>
            <a:endCxn id="43" idx="1"/>
          </p:cNvCxnSpPr>
          <p:nvPr/>
        </p:nvCxnSpPr>
        <p:spPr>
          <a:xfrm rot="5400000">
            <a:off x="1885950" y="3067050"/>
            <a:ext cx="571500" cy="533400"/>
          </a:xfrm>
          <a:prstGeom prst="bentConnector4">
            <a:avLst>
              <a:gd name="adj1" fmla="val 33333"/>
              <a:gd name="adj2" fmla="val 14285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3810000" y="34290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Receive System</a:t>
            </a:r>
          </a:p>
        </p:txBody>
      </p:sp>
      <p:cxnSp>
        <p:nvCxnSpPr>
          <p:cNvPr id="49" name="Shape 48"/>
          <p:cNvCxnSpPr>
            <a:endCxn id="48" idx="1"/>
          </p:cNvCxnSpPr>
          <p:nvPr/>
        </p:nvCxnSpPr>
        <p:spPr>
          <a:xfrm rot="16200000" flipH="1">
            <a:off x="3486150" y="3295650"/>
            <a:ext cx="419100" cy="2286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3810000" y="44958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Transmit System</a:t>
            </a:r>
          </a:p>
        </p:txBody>
      </p:sp>
      <p:cxnSp>
        <p:nvCxnSpPr>
          <p:cNvPr id="51" name="Shape 50"/>
          <p:cNvCxnSpPr>
            <a:stCxn id="33" idx="2"/>
            <a:endCxn id="50" idx="1"/>
          </p:cNvCxnSpPr>
          <p:nvPr/>
        </p:nvCxnSpPr>
        <p:spPr>
          <a:xfrm rot="5400000">
            <a:off x="3219450" y="3638550"/>
            <a:ext cx="1638300" cy="457200"/>
          </a:xfrm>
          <a:prstGeom prst="bentConnector4">
            <a:avLst>
              <a:gd name="adj1" fmla="val 9505"/>
              <a:gd name="adj2" fmla="val 1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hape 51"/>
          <p:cNvCxnSpPr>
            <a:stCxn id="32" idx="2"/>
            <a:endCxn id="44" idx="1"/>
          </p:cNvCxnSpPr>
          <p:nvPr/>
        </p:nvCxnSpPr>
        <p:spPr>
          <a:xfrm rot="5400000">
            <a:off x="1466850" y="3486150"/>
            <a:ext cx="1409700" cy="533400"/>
          </a:xfrm>
          <a:prstGeom prst="bentConnector4">
            <a:avLst>
              <a:gd name="adj1" fmla="val 13645"/>
              <a:gd name="adj2" fmla="val 14285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hape 52"/>
          <p:cNvCxnSpPr>
            <a:endCxn id="45" idx="1"/>
          </p:cNvCxnSpPr>
          <p:nvPr/>
        </p:nvCxnSpPr>
        <p:spPr>
          <a:xfrm rot="16200000" flipH="1">
            <a:off x="1200150" y="4667250"/>
            <a:ext cx="1181100" cy="2286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hape 53"/>
          <p:cNvCxnSpPr>
            <a:endCxn id="46" idx="1"/>
          </p:cNvCxnSpPr>
          <p:nvPr/>
        </p:nvCxnSpPr>
        <p:spPr>
          <a:xfrm rot="16200000" flipH="1">
            <a:off x="1162050" y="5467350"/>
            <a:ext cx="1257300" cy="2286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5715000" y="34290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Battery System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715000" y="44958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Regenerative Power System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715000" y="52578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Power </a:t>
            </a:r>
            <a:r>
              <a:rPr lang="en-US" sz="1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Mngmt</a:t>
            </a:r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System</a:t>
            </a:r>
          </a:p>
        </p:txBody>
      </p:sp>
      <p:cxnSp>
        <p:nvCxnSpPr>
          <p:cNvPr id="58" name="Shape 57"/>
          <p:cNvCxnSpPr>
            <a:stCxn id="35" idx="2"/>
            <a:endCxn id="55" idx="1"/>
          </p:cNvCxnSpPr>
          <p:nvPr/>
        </p:nvCxnSpPr>
        <p:spPr>
          <a:xfrm rot="5400000">
            <a:off x="5619750" y="3143250"/>
            <a:ext cx="571500" cy="381000"/>
          </a:xfrm>
          <a:prstGeom prst="bentConnector4">
            <a:avLst>
              <a:gd name="adj1" fmla="val 33333"/>
              <a:gd name="adj2" fmla="val 16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hape 58"/>
          <p:cNvCxnSpPr>
            <a:endCxn id="56" idx="1"/>
          </p:cNvCxnSpPr>
          <p:nvPr/>
        </p:nvCxnSpPr>
        <p:spPr>
          <a:xfrm rot="16200000" flipH="1">
            <a:off x="5048250" y="4019550"/>
            <a:ext cx="1104900" cy="2286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hape 59"/>
          <p:cNvCxnSpPr>
            <a:endCxn id="57" idx="1"/>
          </p:cNvCxnSpPr>
          <p:nvPr/>
        </p:nvCxnSpPr>
        <p:spPr>
          <a:xfrm rot="16200000" flipH="1">
            <a:off x="4552950" y="4286250"/>
            <a:ext cx="2095500" cy="2286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7620000" y="34290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Receive Function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7620000" y="44196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Storage Function</a:t>
            </a:r>
          </a:p>
        </p:txBody>
      </p:sp>
      <p:cxnSp>
        <p:nvCxnSpPr>
          <p:cNvPr id="63" name="Shape 62"/>
          <p:cNvCxnSpPr>
            <a:stCxn id="34" idx="2"/>
            <a:endCxn id="61" idx="1"/>
          </p:cNvCxnSpPr>
          <p:nvPr/>
        </p:nvCxnSpPr>
        <p:spPr>
          <a:xfrm rot="5400000">
            <a:off x="7448550" y="3219450"/>
            <a:ext cx="571500" cy="228600"/>
          </a:xfrm>
          <a:prstGeom prst="bentConnector4">
            <a:avLst>
              <a:gd name="adj1" fmla="val 33333"/>
              <a:gd name="adj2" fmla="val 2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hape 63"/>
          <p:cNvCxnSpPr>
            <a:endCxn id="62" idx="1"/>
          </p:cNvCxnSpPr>
          <p:nvPr/>
        </p:nvCxnSpPr>
        <p:spPr>
          <a:xfrm rot="16200000" flipH="1">
            <a:off x="6991350" y="3981450"/>
            <a:ext cx="1028700" cy="2286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76200" y="30480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Mote CPU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905000" y="38100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Vibration Sensor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1905000" y="4648200"/>
            <a:ext cx="1371600" cy="304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Microphone Sensor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1905000" y="55626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Magnetic Sensor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1905000" y="64008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PIR Sensor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620000" y="38100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GPS Receiver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7620000" y="40386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GPS Antenna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7620000" y="48006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Flash Memory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620000" y="50292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Memory Chipset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3810000" y="38100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RF Antenna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3810000" y="40386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RF Rx Radio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3810000" y="48768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RF Antenna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3810000" y="51054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RF </a:t>
            </a:r>
            <a:r>
              <a:rPr lang="en-US" sz="1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Tx</a:t>
            </a:r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Radio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5715000" y="3810000"/>
            <a:ext cx="1371600" cy="304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Rechag</a:t>
            </a:r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Battery Pack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5715000" y="48768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Solar Panel Array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5715000" y="56388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Charging Circuit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5715000" y="58674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Regulator Circuit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05200" y="1752600"/>
            <a:ext cx="1371600" cy="381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RELAY COMPONENT</a:t>
            </a:r>
            <a:endParaRPr lang="en-US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447800" y="2514600"/>
            <a:ext cx="1371600" cy="381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Process System</a:t>
            </a:r>
          </a:p>
        </p:txBody>
      </p:sp>
      <p:cxnSp>
        <p:nvCxnSpPr>
          <p:cNvPr id="6" name="Elbow Connector 5"/>
          <p:cNvCxnSpPr>
            <a:stCxn id="4" idx="2"/>
            <a:endCxn id="5" idx="0"/>
          </p:cNvCxnSpPr>
          <p:nvPr/>
        </p:nvCxnSpPr>
        <p:spPr>
          <a:xfrm rot="5400000">
            <a:off x="2971800" y="1295400"/>
            <a:ext cx="381000" cy="20574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505200" y="990600"/>
            <a:ext cx="13716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MINUS</a:t>
            </a:r>
            <a:endParaRPr lang="en-US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Elbow Connector 7"/>
          <p:cNvCxnSpPr>
            <a:stCxn id="7" idx="2"/>
            <a:endCxn id="4" idx="0"/>
          </p:cNvCxnSpPr>
          <p:nvPr/>
        </p:nvCxnSpPr>
        <p:spPr>
          <a:xfrm rot="5400000">
            <a:off x="4000500" y="1562100"/>
            <a:ext cx="381000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6934200" y="32766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Battery System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34200" y="42672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Regenerative Power System</a:t>
            </a:r>
          </a:p>
        </p:txBody>
      </p:sp>
      <p:cxnSp>
        <p:nvCxnSpPr>
          <p:cNvPr id="13" name="Shape 20"/>
          <p:cNvCxnSpPr>
            <a:stCxn id="30" idx="2"/>
            <a:endCxn id="9" idx="1"/>
          </p:cNvCxnSpPr>
          <p:nvPr/>
        </p:nvCxnSpPr>
        <p:spPr>
          <a:xfrm rot="16200000" flipH="1">
            <a:off x="6534150" y="3067050"/>
            <a:ext cx="571500" cy="2286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hape 21"/>
          <p:cNvCxnSpPr>
            <a:endCxn id="10" idx="1"/>
          </p:cNvCxnSpPr>
          <p:nvPr/>
        </p:nvCxnSpPr>
        <p:spPr>
          <a:xfrm rot="16200000" flipH="1">
            <a:off x="6229350" y="3752850"/>
            <a:ext cx="1181100" cy="2286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934200" y="51816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Power </a:t>
            </a:r>
            <a:r>
              <a:rPr lang="en-US" sz="1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Mngmt</a:t>
            </a:r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System</a:t>
            </a:r>
          </a:p>
        </p:txBody>
      </p:sp>
      <p:cxnSp>
        <p:nvCxnSpPr>
          <p:cNvPr id="23" name="Shape 22"/>
          <p:cNvCxnSpPr>
            <a:stCxn id="30" idx="2"/>
            <a:endCxn id="19" idx="1"/>
          </p:cNvCxnSpPr>
          <p:nvPr/>
        </p:nvCxnSpPr>
        <p:spPr>
          <a:xfrm rot="16200000" flipH="1">
            <a:off x="5581650" y="4019550"/>
            <a:ext cx="2476500" cy="2286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3505200" y="2514600"/>
            <a:ext cx="1371600" cy="381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Communications System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019800" y="2514600"/>
            <a:ext cx="1371600" cy="381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Power System</a:t>
            </a:r>
          </a:p>
        </p:txBody>
      </p:sp>
      <p:cxnSp>
        <p:nvCxnSpPr>
          <p:cNvPr id="32" name="Elbow Connector 31"/>
          <p:cNvCxnSpPr>
            <a:stCxn id="4" idx="2"/>
            <a:endCxn id="29" idx="0"/>
          </p:cNvCxnSpPr>
          <p:nvPr/>
        </p:nvCxnSpPr>
        <p:spPr>
          <a:xfrm rot="5400000">
            <a:off x="4000500" y="2324100"/>
            <a:ext cx="381000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4" idx="2"/>
            <a:endCxn id="30" idx="0"/>
          </p:cNvCxnSpPr>
          <p:nvPr/>
        </p:nvCxnSpPr>
        <p:spPr>
          <a:xfrm rot="16200000" flipH="1">
            <a:off x="5257800" y="1066800"/>
            <a:ext cx="381000" cy="25146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4419600" y="31242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Receive System</a:t>
            </a:r>
          </a:p>
        </p:txBody>
      </p:sp>
      <p:cxnSp>
        <p:nvCxnSpPr>
          <p:cNvPr id="50" name="Shape 49"/>
          <p:cNvCxnSpPr>
            <a:stCxn id="29" idx="2"/>
            <a:endCxn id="48" idx="1"/>
          </p:cNvCxnSpPr>
          <p:nvPr/>
        </p:nvCxnSpPr>
        <p:spPr>
          <a:xfrm rot="16200000" flipH="1">
            <a:off x="4095750" y="2990850"/>
            <a:ext cx="419100" cy="2286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4419600" y="42672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Transmit System</a:t>
            </a:r>
          </a:p>
        </p:txBody>
      </p:sp>
      <p:cxnSp>
        <p:nvCxnSpPr>
          <p:cNvPr id="53" name="Shape 52"/>
          <p:cNvCxnSpPr>
            <a:stCxn id="29" idx="2"/>
            <a:endCxn id="51" idx="1"/>
          </p:cNvCxnSpPr>
          <p:nvPr/>
        </p:nvCxnSpPr>
        <p:spPr>
          <a:xfrm rot="16200000" flipH="1">
            <a:off x="3524250" y="3562350"/>
            <a:ext cx="1562100" cy="2286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1447800" y="28956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Mote CPU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419600" y="35052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RF Antenna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419600" y="37338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RF </a:t>
            </a:r>
            <a:r>
              <a:rPr lang="en-US" sz="1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Comms</a:t>
            </a:r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Board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419600" y="46482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RF Antenna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419600" y="48768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RF </a:t>
            </a:r>
            <a:r>
              <a:rPr lang="en-US" sz="1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Comms</a:t>
            </a:r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Board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934200" y="3657600"/>
            <a:ext cx="1371600" cy="304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Rechag</a:t>
            </a:r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Battery Pack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934200" y="46482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Solar Panel Array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934200" y="55626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Charging Circuit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934200" y="57912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Processor Chipset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934200" y="60198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Regulator Circuit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38400" y="381000"/>
            <a:ext cx="3704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Relay Component Hardware Mapping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86200" y="1676400"/>
            <a:ext cx="1371600" cy="6858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BASE STATION/USER INTERFACE COMPONENT</a:t>
            </a:r>
            <a:endParaRPr lang="en-US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86200" y="914400"/>
            <a:ext cx="13716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MINUS</a:t>
            </a:r>
            <a:endParaRPr lang="en-US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Elbow Connector 7"/>
          <p:cNvCxnSpPr>
            <a:stCxn id="7" idx="2"/>
            <a:endCxn id="4" idx="0"/>
          </p:cNvCxnSpPr>
          <p:nvPr/>
        </p:nvCxnSpPr>
        <p:spPr>
          <a:xfrm rot="5400000">
            <a:off x="4381500" y="1485900"/>
            <a:ext cx="381000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2209800" y="2819400"/>
            <a:ext cx="1371600" cy="381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GUI System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0" y="34290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Display System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15000" y="2819400"/>
            <a:ext cx="1371600" cy="381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Communications System</a:t>
            </a:r>
          </a:p>
        </p:txBody>
      </p:sp>
      <p:cxnSp>
        <p:nvCxnSpPr>
          <p:cNvPr id="13" name="Shape 20"/>
          <p:cNvCxnSpPr>
            <a:stCxn id="4" idx="2"/>
            <a:endCxn id="9" idx="0"/>
          </p:cNvCxnSpPr>
          <p:nvPr/>
        </p:nvCxnSpPr>
        <p:spPr>
          <a:xfrm rot="5400000">
            <a:off x="3505200" y="1752600"/>
            <a:ext cx="457200" cy="16764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hape 21"/>
          <p:cNvCxnSpPr>
            <a:stCxn id="9" idx="2"/>
            <a:endCxn id="10" idx="1"/>
          </p:cNvCxnSpPr>
          <p:nvPr/>
        </p:nvCxnSpPr>
        <p:spPr>
          <a:xfrm rot="16200000" flipH="1">
            <a:off x="2838450" y="3257550"/>
            <a:ext cx="419100" cy="3048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hape 22"/>
          <p:cNvCxnSpPr>
            <a:stCxn id="4" idx="2"/>
            <a:endCxn id="11" idx="0"/>
          </p:cNvCxnSpPr>
          <p:nvPr/>
        </p:nvCxnSpPr>
        <p:spPr>
          <a:xfrm rot="16200000" flipH="1">
            <a:off x="5257800" y="1676400"/>
            <a:ext cx="457200" cy="18288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3200400" y="45720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Input System</a:t>
            </a:r>
          </a:p>
        </p:txBody>
      </p:sp>
      <p:cxnSp>
        <p:nvCxnSpPr>
          <p:cNvPr id="33" name="Shape 32"/>
          <p:cNvCxnSpPr>
            <a:stCxn id="9" idx="2"/>
            <a:endCxn id="31" idx="1"/>
          </p:cNvCxnSpPr>
          <p:nvPr/>
        </p:nvCxnSpPr>
        <p:spPr>
          <a:xfrm rot="16200000" flipH="1">
            <a:off x="2266950" y="3829050"/>
            <a:ext cx="1562100" cy="3048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6781800" y="3429000"/>
            <a:ext cx="1371600" cy="381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Receive System</a:t>
            </a:r>
          </a:p>
        </p:txBody>
      </p:sp>
      <p:cxnSp>
        <p:nvCxnSpPr>
          <p:cNvPr id="42" name="Shape 41"/>
          <p:cNvCxnSpPr>
            <a:stCxn id="11" idx="2"/>
            <a:endCxn id="40" idx="1"/>
          </p:cNvCxnSpPr>
          <p:nvPr/>
        </p:nvCxnSpPr>
        <p:spPr>
          <a:xfrm rot="16200000" flipH="1">
            <a:off x="6381750" y="3219450"/>
            <a:ext cx="419100" cy="3810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3200400" y="3810000"/>
            <a:ext cx="1371600" cy="381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Monitor/Handheld Display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00400" y="49530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PC/PDA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781800" y="3810000"/>
            <a:ext cx="1371600" cy="228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RF Radio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38400" y="304800"/>
            <a:ext cx="4360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Base Station Component Hardware Mapping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806</Words>
  <Application>Microsoft Office PowerPoint</Application>
  <PresentationFormat>On-screen Show (4:3)</PresentationFormat>
  <Paragraphs>398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AoA: Functions to Forms</vt:lpstr>
      <vt:lpstr>Primary Form Selection</vt:lpstr>
      <vt:lpstr>Primary Form Selection</vt:lpstr>
      <vt:lpstr>Sensor Form Selection</vt:lpstr>
      <vt:lpstr>Sensor Form Selection</vt:lpstr>
      <vt:lpstr>Sensor Form Selection</vt:lpstr>
      <vt:lpstr>Sensor Form Selection</vt:lpstr>
      <vt:lpstr>Alert Comms Form Selection</vt:lpstr>
      <vt:lpstr>Alert Comms Form Selection</vt:lpstr>
      <vt:lpstr>Power Form Selection</vt:lpstr>
      <vt:lpstr>UGS Selection</vt:lpstr>
      <vt:lpstr>Hardware Mapping</vt:lpstr>
      <vt:lpstr>Slide 13</vt:lpstr>
      <vt:lpstr>Slide 14</vt:lpstr>
      <vt:lpstr>Slide 15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AoA: Functions to Forms</dc:title>
  <dc:creator>Eddy Gerenski</dc:creator>
  <cp:lastModifiedBy>Eddy Gerenski</cp:lastModifiedBy>
  <cp:revision>9</cp:revision>
  <dcterms:created xsi:type="dcterms:W3CDTF">2008-10-16T17:45:12Z</dcterms:created>
  <dcterms:modified xsi:type="dcterms:W3CDTF">2008-10-16T18:43:19Z</dcterms:modified>
</cp:coreProperties>
</file>